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700" r:id="rId2"/>
    <p:sldMasterId id="2147483725" r:id="rId3"/>
    <p:sldMasterId id="2147483739" r:id="rId4"/>
    <p:sldMasterId id="2147483846" r:id="rId5"/>
    <p:sldMasterId id="2147483902" r:id="rId6"/>
  </p:sldMasterIdLst>
  <p:notesMasterIdLst>
    <p:notesMasterId r:id="rId18"/>
  </p:notesMasterIdLst>
  <p:handoutMasterIdLst>
    <p:handoutMasterId r:id="rId19"/>
  </p:handoutMasterIdLst>
  <p:sldIdLst>
    <p:sldId id="564" r:id="rId7"/>
    <p:sldId id="572" r:id="rId8"/>
    <p:sldId id="573" r:id="rId9"/>
    <p:sldId id="532" r:id="rId10"/>
    <p:sldId id="565" r:id="rId11"/>
    <p:sldId id="574" r:id="rId12"/>
    <p:sldId id="389" r:id="rId13"/>
    <p:sldId id="570" r:id="rId14"/>
    <p:sldId id="571" r:id="rId15"/>
    <p:sldId id="575" r:id="rId16"/>
    <p:sldId id="57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Miller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2" autoAdjust="0"/>
    <p:restoredTop sz="93526" autoAdjust="0"/>
  </p:normalViewPr>
  <p:slideViewPr>
    <p:cSldViewPr>
      <p:cViewPr>
        <p:scale>
          <a:sx n="99" d="100"/>
          <a:sy n="99" d="100"/>
        </p:scale>
        <p:origin x="-1328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3" d="100"/>
        <a:sy n="103" d="100"/>
      </p:scale>
      <p:origin x="0" y="0"/>
    </p:cViewPr>
  </p:notesTextViewPr>
  <p:sorterViewPr>
    <p:cViewPr>
      <p:scale>
        <a:sx n="90" d="100"/>
        <a:sy n="90" d="100"/>
      </p:scale>
      <p:origin x="0" y="3504"/>
    </p:cViewPr>
  </p:sorterViewPr>
  <p:notesViewPr>
    <p:cSldViewPr>
      <p:cViewPr varScale="1">
        <p:scale>
          <a:sx n="55" d="100"/>
          <a:sy n="55" d="100"/>
        </p:scale>
        <p:origin x="-180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36" tIns="46566" rIns="93136" bIns="465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36" tIns="46566" rIns="93136" bIns="46566" rtlCol="0"/>
          <a:lstStyle>
            <a:lvl1pPr algn="r">
              <a:defRPr sz="1200"/>
            </a:lvl1pPr>
          </a:lstStyle>
          <a:p>
            <a:fld id="{445DC493-4CFC-4DBE-94BB-24C1F5F439DF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36" tIns="46566" rIns="93136" bIns="465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36" tIns="46566" rIns="93136" bIns="46566" rtlCol="0" anchor="b"/>
          <a:lstStyle>
            <a:lvl1pPr algn="r">
              <a:defRPr sz="1200"/>
            </a:lvl1pPr>
          </a:lstStyle>
          <a:p>
            <a:fld id="{D5DAC53D-0395-4621-AAC8-E9BDD6B0F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8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18" tIns="46557" rIns="93118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18" tIns="46557" rIns="93118" bIns="46557" rtlCol="0"/>
          <a:lstStyle>
            <a:lvl1pPr algn="r">
              <a:defRPr sz="1200"/>
            </a:lvl1pPr>
          </a:lstStyle>
          <a:p>
            <a:fld id="{68F730A5-0935-439F-9DB8-1C3B82BE4A39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8" tIns="46557" rIns="93118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3118" tIns="46557" rIns="93118" bIns="465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18" tIns="46557" rIns="93118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18" tIns="46557" rIns="93118" bIns="46557" rtlCol="0" anchor="b"/>
          <a:lstStyle>
            <a:lvl1pPr algn="r">
              <a:defRPr sz="1200"/>
            </a:lvl1pPr>
          </a:lstStyle>
          <a:p>
            <a:fld id="{C169FB3D-8699-4D68-AEFB-F4FC69891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FB3D-8699-4D68-AEFB-F4FC69891BE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9FB3D-8699-4D68-AEFB-F4FC69891BE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2" y="2286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8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312A-051D-4C79-91BC-22EA6FDF61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653A-FF97-404C-84DD-3C10E8F1AB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6074903"/>
            <a:ext cx="9144000" cy="478299"/>
          </a:xfrm>
          <a:prstGeom prst="rect">
            <a:avLst/>
          </a:prstGeom>
          <a:solidFill>
            <a:srgbClr val="6A184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prstClr val="white"/>
                </a:solidFill>
                <a:latin typeface="Copperplate Gothic Light" pitchFamily="34" charset="0"/>
              </a:rPr>
              <a:t>Verona Public Schools</a:t>
            </a:r>
          </a:p>
        </p:txBody>
      </p:sp>
      <p:pic>
        <p:nvPicPr>
          <p:cNvPr id="10" name="Picture 5" descr="C:\Documents and Settings\ekim\My Documents\Logo\logo 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97551"/>
            <a:ext cx="1060451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76200" y="1447800"/>
            <a:ext cx="8991600" cy="0"/>
          </a:xfrm>
          <a:prstGeom prst="line">
            <a:avLst/>
          </a:prstGeom>
          <a:ln w="41275">
            <a:solidFill>
              <a:srgbClr val="6A1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86BBF-3A3E-4658-AEE0-F3028C2F34F6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543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E978D-84BF-4BCA-A33A-CA0F34EE8E42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65452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17BC8-A8A2-4121-A85C-961A59B0F000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04370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5791200" cy="1981200"/>
          </a:xfrm>
          <a:extLst/>
        </p:spPr>
        <p:txBody>
          <a:bodyPr anchor="ctr"/>
          <a:lstStyle>
            <a:lvl1pPr algn="ctr">
              <a:defRPr sz="1600">
                <a:solidFill>
                  <a:srgbClr val="0356A4"/>
                </a:solidFill>
                <a:latin typeface="Arial-BoldMT" pitchFamily="16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5791200" cy="1295400"/>
          </a:xfrm>
          <a:extLst/>
        </p:spPr>
        <p:txBody>
          <a:bodyPr/>
          <a:lstStyle>
            <a:lvl1pPr marL="0" indent="0" algn="ctr">
              <a:buFont typeface="Times" pitchFamily="16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400800"/>
            <a:ext cx="2895600" cy="457200"/>
          </a:xfrm>
          <a:prstGeom prst="rect">
            <a:avLst/>
          </a:prstGeom>
          <a:extLst/>
        </p:spPr>
        <p:txBody>
          <a:bodyPr/>
          <a:lstStyle>
            <a:lvl1pPr algn="l" eaLnBrk="1" hangingPunct="1">
              <a:defRPr sz="800" b="1">
                <a:solidFill>
                  <a:srgbClr val="FFFFFE"/>
                </a:solidFill>
                <a:latin typeface="Arial" pitchFamily="34" charset="0"/>
                <a:ea typeface="ヒラギノ角ゴ Pro W3" pitchFamily="16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1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55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2286000"/>
            <a:ext cx="40767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2286000"/>
            <a:ext cx="40767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846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3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48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1F497D"/>
                </a:solidFill>
                <a:cs typeface="Arial" pitchFamily="34" charset="0"/>
              </a:rPr>
              <a:t>© 2011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 smtClean="0">
                <a:solidFill>
                  <a:srgbClr val="1F497D"/>
                </a:solidFill>
                <a:cs typeface="Arial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786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2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2" y="2286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4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0990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997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AB266B-B52D-4EC1-88EE-7AF76558B36E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7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86624-C04F-438F-A74C-E4ACF765DFEB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93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FB0A8-5206-476A-ACDA-84749C106D8B}" type="slidenum">
              <a:rPr lang="en-U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682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60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1FBB32-97AC-466C-B8E8-83C5571CE578}" type="slidenum">
              <a:rPr lang="en-U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59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026C6-F336-4DFF-9F23-B12402AE379D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99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015ED7-7B09-40AB-BEAE-141275A6BCB8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0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9EA7-9C58-426A-BCF6-DB82D3002EC6}" type="slidenum">
              <a:rPr lang="en-U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330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097F1-F865-42F6-88BA-9CF5A1E0A817}" type="slidenum">
              <a:rPr lang="en-US">
                <a:solidFill>
                  <a:prstClr val="white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95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A96FD-34D8-43F9-BD07-704A5863D619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2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BD40F-F0EA-4991-ADA3-9ABE9A587D0F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94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1BF2B4-2AB8-4150-B00D-44E81CE8004C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3190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6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62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77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2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74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95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07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18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9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2" y="2286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79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86BBF-3A3E-4658-AEE0-F3028C2F34F6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02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E978D-84BF-4BCA-A33A-CA0F34EE8E42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33479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69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17BC8-A8A2-4121-A85C-961A59B0F000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1175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5791200" cy="1981200"/>
          </a:xfrm>
          <a:extLst/>
        </p:spPr>
        <p:txBody>
          <a:bodyPr anchor="ctr"/>
          <a:lstStyle>
            <a:lvl1pPr algn="ctr">
              <a:defRPr sz="3200">
                <a:solidFill>
                  <a:srgbClr val="0356A4"/>
                </a:solidFill>
                <a:latin typeface="Arial-BoldMT" pitchFamily="16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5791200" cy="1295400"/>
          </a:xfrm>
          <a:extLst/>
        </p:spPr>
        <p:txBody>
          <a:bodyPr/>
          <a:lstStyle>
            <a:lvl1pPr marL="0" indent="0" algn="ctr">
              <a:buFont typeface="Times" pitchFamily="16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>
                <a:solidFill>
                  <a:srgbClr val="FFFFFE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37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34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635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2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2" y="16764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15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26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1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187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2010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04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6629401"/>
            <a:ext cx="1828800" cy="3116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smtClean="0">
                <a:solidFill>
                  <a:srgbClr val="FFFFFF"/>
                </a:solidFill>
                <a:cs typeface="Arial" pitchFamily="34" charset="0"/>
              </a:rPr>
              <a:t>© 2011 Learning Sciences International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57400" y="6629402"/>
            <a:ext cx="2971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2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3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89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2" y="2286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2" y="2286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59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C8FE1-0F7C-439E-9FB2-6E100CA2FE73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35659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0"/>
            <a:ext cx="5791200" cy="1981200"/>
          </a:xfrm>
          <a:extLst/>
        </p:spPr>
        <p:txBody>
          <a:bodyPr anchor="ctr"/>
          <a:lstStyle>
            <a:lvl1pPr algn="ctr">
              <a:defRPr sz="1600">
                <a:solidFill>
                  <a:srgbClr val="0356A4"/>
                </a:solidFill>
                <a:latin typeface="Arial-BoldMT" pitchFamily="16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19600"/>
            <a:ext cx="5791200" cy="1295400"/>
          </a:xfrm>
          <a:extLst/>
        </p:spPr>
        <p:txBody>
          <a:bodyPr/>
          <a:lstStyle>
            <a:lvl1pPr marL="0" indent="0" algn="ctr">
              <a:buFont typeface="Times" pitchFamily="16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" y="6400800"/>
            <a:ext cx="2895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1">
                <a:solidFill>
                  <a:srgbClr val="FFFFF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1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18183-8D0D-4589-A6C0-03806F8B16B3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92072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91C0F-C6A1-4D06-A5AB-8D76F71E802C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7287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957FA-AD0A-48E4-9369-B459011DA1B7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385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2ADC97-FFA6-4D66-8A8E-FE77F50D7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762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EE68-AFE5-43EF-8DC9-5E53B49892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448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38180-E897-4250-8238-B68FEEF3F34D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93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6591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B64BE-DB37-4EBF-A95B-4A4BC7A80829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190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FED3E-FA47-4E9A-827F-653E97739A2D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902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2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582102-907D-4DF3-A972-2A7598EBED38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2408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66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683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0767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80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02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2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6561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84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0408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0975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36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955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341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44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86BBF-3A3E-4658-AEE0-F3028C2F34F6}" type="slidenum">
              <a:rPr lang="en-US" sz="240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9215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E978D-84BF-4BCA-A33A-CA0F34EE8E42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2383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17BC8-A8A2-4121-A85C-961A59B0F000}" type="slidenum">
              <a:rPr lang="en-US" sz="2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0115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BD61-3D12-4694-8B8A-ECFD3BCCD8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0" y="6074903"/>
            <a:ext cx="9144000" cy="478299"/>
          </a:xfrm>
          <a:prstGeom prst="rect">
            <a:avLst/>
          </a:prstGeom>
          <a:solidFill>
            <a:srgbClr val="6A184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prstClr val="white"/>
                </a:solidFill>
                <a:latin typeface="Copperplate Gothic Light" pitchFamily="34" charset="0"/>
              </a:rPr>
              <a:t>Verona Public Schools</a:t>
            </a:r>
          </a:p>
        </p:txBody>
      </p:sp>
      <p:pic>
        <p:nvPicPr>
          <p:cNvPr id="11" name="Picture 5" descr="C:\Documents and Settings\ekim\My Documents\Logo\logo color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97551"/>
            <a:ext cx="1060451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8832-F33E-4FC4-846F-E242BAE25C8D}" type="datetime1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0" y="6074903"/>
            <a:ext cx="9144000" cy="478299"/>
          </a:xfrm>
          <a:prstGeom prst="rect">
            <a:avLst/>
          </a:prstGeom>
          <a:solidFill>
            <a:srgbClr val="6A184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prstClr val="white"/>
                </a:solidFill>
                <a:latin typeface="Copperplate Gothic Light" pitchFamily="34" charset="0"/>
              </a:rPr>
              <a:t>Verona Public Schools</a:t>
            </a:r>
          </a:p>
        </p:txBody>
      </p:sp>
      <p:pic>
        <p:nvPicPr>
          <p:cNvPr id="10" name="Picture 5" descr="C:\Documents and Settings\ekim\My Documents\Logo\logo colo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5797551"/>
            <a:ext cx="1060451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76200" y="1447800"/>
            <a:ext cx="8991600" cy="0"/>
          </a:xfrm>
          <a:prstGeom prst="line">
            <a:avLst/>
          </a:prstGeom>
          <a:ln w="41275">
            <a:solidFill>
              <a:srgbClr val="6A1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December 9, 2013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2EB2-0AA8-4B3A-8418-515405C711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39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07DB-29E9-45B5-82DB-74489CE263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0972-1CC9-47BF-BFCD-DB174F5B56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982F-4343-4B26-AA37-76348D235E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7249-79EE-4896-8ED1-309F6C888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70082-D68F-4341-9B02-651E2309A7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EC98-00FC-4829-BFB1-F83D869C6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0891-50B8-463D-993F-001391E8D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December 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December 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December 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December 9, 2013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6" Type="http://schemas.openxmlformats.org/officeDocument/2006/relationships/image" Target="../media/image2.jpeg"/><Relationship Id="rId27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2.xml"/><Relationship Id="rId23" Type="http://schemas.openxmlformats.org/officeDocument/2006/relationships/theme" Target="../theme/theme4.xml"/><Relationship Id="rId24" Type="http://schemas.openxmlformats.org/officeDocument/2006/relationships/image" Target="../media/image2.jpeg"/><Relationship Id="rId25" Type="http://schemas.openxmlformats.org/officeDocument/2006/relationships/image" Target="../media/image3.jpeg"/><Relationship Id="rId1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theme" Target="../theme/theme5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2.xml"/><Relationship Id="rId18" Type="http://schemas.openxmlformats.org/officeDocument/2006/relationships/theme" Target="../theme/theme6.xml"/><Relationship Id="rId19" Type="http://schemas.openxmlformats.org/officeDocument/2006/relationships/image" Target="../media/image9.png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33400" y="6629400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              </a:t>
            </a: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30499625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220200" cy="762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27" name="Picture 9" descr="Logo_LSI_tagline_rgb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86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86000"/>
            <a:ext cx="830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533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10019276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33400" y="6629400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              </a:t>
            </a: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775671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220200" cy="762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2051" name="Picture 9" descr="Logo_LSI_tagline_rgb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286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12"/>
          <p:cNvSpPr>
            <a:spLocks noChangeShapeType="1"/>
          </p:cNvSpPr>
          <p:nvPr/>
        </p:nvSpPr>
        <p:spPr bwMode="auto">
          <a:xfrm>
            <a:off x="76200" y="1219200"/>
            <a:ext cx="9144000" cy="0"/>
          </a:xfrm>
          <a:prstGeom prst="line">
            <a:avLst/>
          </a:prstGeom>
          <a:noFill/>
          <a:ln w="9525">
            <a:solidFill>
              <a:srgbClr val="0356A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533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499303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356A4"/>
          </a:solidFill>
          <a:ln>
            <a:noFill/>
          </a:ln>
          <a:effectLst>
            <a:outerShdw blurRad="76200" dist="12700" dir="5400000" algn="ctr" rotWithShape="0">
              <a:srgbClr val="808080">
                <a:alpha val="34000"/>
              </a:srgbClr>
            </a:outer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609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533400" y="6629400"/>
            <a:ext cx="4495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smtClean="0">
                <a:solidFill>
                  <a:srgbClr val="FFFFFE"/>
                </a:solidFill>
                <a:latin typeface="Arial" pitchFamily="34" charset="0"/>
                <a:cs typeface="Osaka"/>
              </a:rPr>
              <a:t>© 2012 Learning Sciences International              </a:t>
            </a:r>
            <a:r>
              <a:rPr lang="en-US" sz="800" smtClean="0">
                <a:solidFill>
                  <a:srgbClr val="FFFFFE"/>
                </a:solidFill>
                <a:latin typeface="Arial" pitchFamily="34" charset="0"/>
                <a:cs typeface="Osaka"/>
              </a:rPr>
              <a:t>1.877.411.7114</a:t>
            </a:r>
          </a:p>
        </p:txBody>
      </p:sp>
    </p:spTree>
    <p:extLst>
      <p:ext uri="{BB962C8B-B14F-4D97-AF65-F5344CB8AC3E}">
        <p14:creationId xmlns:p14="http://schemas.microsoft.com/office/powerpoint/2010/main" val="313079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409D"/>
          </a:solidFill>
          <a:latin typeface="Arial" pitchFamily="34" charset="0"/>
          <a:ea typeface="Osaka" pitchFamily="16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E409D"/>
          </a:solidFill>
          <a:latin typeface="Lucida Grande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Lucida Grande CE"/>
        <a:buChar char="–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E409D"/>
        </a:buClr>
        <a:buFont typeface="Times" pitchFamily="18" charset="0"/>
        <a:buChar char="•"/>
        <a:defRPr sz="2800">
          <a:solidFill>
            <a:srgbClr val="0001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E409D"/>
        </a:buClr>
        <a:buFont typeface="Times" pitchFamily="16" charset="0"/>
        <a:buChar char="•"/>
        <a:defRPr sz="2000">
          <a:solidFill>
            <a:srgbClr val="0001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662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DEAC Meeting: </a:t>
            </a:r>
            <a:r>
              <a:rPr lang="en-US" sz="4000" dirty="0" smtClean="0"/>
              <a:t>December 5, 2013 Post-Meeting Minutes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458200" cy="4267200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en-US" sz="3800" b="1" dirty="0"/>
              <a:t>AchieveNJ and Evaluation Scoring </a:t>
            </a:r>
            <a:r>
              <a:rPr lang="en-US" sz="3800" b="1" dirty="0" smtClean="0"/>
              <a:t>Updates - Please read ahead of time</a:t>
            </a:r>
          </a:p>
          <a:p>
            <a:pPr lvl="1">
              <a:spcAft>
                <a:spcPts val="600"/>
              </a:spcAft>
            </a:pPr>
            <a:r>
              <a:rPr lang="en-US" sz="3600" dirty="0" smtClean="0"/>
              <a:t>Final Summative Rating Performance Levels are released for 2013-14</a:t>
            </a:r>
          </a:p>
          <a:p>
            <a:pPr lvl="1">
              <a:spcAft>
                <a:spcPts val="600"/>
              </a:spcAft>
            </a:pPr>
            <a:r>
              <a:rPr lang="en-US" sz="3600" dirty="0" smtClean="0"/>
              <a:t>SGP Scoring is released</a:t>
            </a:r>
          </a:p>
          <a:p>
            <a:pPr lvl="1">
              <a:spcAft>
                <a:spcPts val="600"/>
              </a:spcAft>
            </a:pPr>
            <a:endParaRPr lang="en-US" sz="1700" dirty="0"/>
          </a:p>
          <a:p>
            <a:pPr>
              <a:spcAft>
                <a:spcPts val="600"/>
              </a:spcAft>
            </a:pPr>
            <a:r>
              <a:rPr lang="en-US" sz="4000" b="1" dirty="0" smtClean="0"/>
              <a:t>Marzano Teacher Evaluation Instrument (Please bring Teacher Evaluation That Makes a Difference for Reference)</a:t>
            </a:r>
          </a:p>
          <a:p>
            <a:pPr lvl="1">
              <a:spcAft>
                <a:spcPts val="600"/>
              </a:spcAft>
            </a:pPr>
            <a:r>
              <a:rPr lang="en-US" sz="3800" dirty="0"/>
              <a:t>E</a:t>
            </a:r>
            <a:r>
              <a:rPr lang="en-US" sz="3800" dirty="0" smtClean="0"/>
              <a:t>lements that will be scored in Domains 2, 3, 4</a:t>
            </a:r>
          </a:p>
          <a:p>
            <a:pPr lvl="1">
              <a:spcAft>
                <a:spcPts val="600"/>
              </a:spcAft>
            </a:pPr>
            <a:r>
              <a:rPr lang="en-US" sz="3800" dirty="0" smtClean="0"/>
              <a:t>Conjunctive vs. Average Scoring</a:t>
            </a:r>
          </a:p>
          <a:p>
            <a:pPr lvl="1">
              <a:spcAft>
                <a:spcPts val="600"/>
              </a:spcAft>
            </a:pPr>
            <a:r>
              <a:rPr lang="en-US" sz="3800" dirty="0" smtClean="0"/>
              <a:t>First Round Observation Check-In</a:t>
            </a:r>
          </a:p>
          <a:p>
            <a:pPr lvl="1"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4000" b="1" dirty="0" smtClean="0"/>
              <a:t>Professional Learning/Development</a:t>
            </a:r>
          </a:p>
          <a:p>
            <a:pPr lvl="1">
              <a:spcAft>
                <a:spcPts val="600"/>
              </a:spcAft>
            </a:pPr>
            <a:r>
              <a:rPr lang="en-US" sz="3800" dirty="0" smtClean="0"/>
              <a:t>SGO monitoring</a:t>
            </a:r>
          </a:p>
          <a:p>
            <a:pPr lvl="1">
              <a:spcAft>
                <a:spcPts val="600"/>
              </a:spcAft>
            </a:pPr>
            <a:r>
              <a:rPr lang="en-US" sz="3800" dirty="0" smtClean="0"/>
              <a:t>February 18</a:t>
            </a:r>
            <a:r>
              <a:rPr lang="en-US" sz="3800" baseline="30000" dirty="0" smtClean="0"/>
              <a:t>th</a:t>
            </a:r>
            <a:r>
              <a:rPr lang="en-US" sz="3800" dirty="0" smtClean="0"/>
              <a:t> – Full Day of PD</a:t>
            </a:r>
          </a:p>
          <a:p>
            <a:pPr lvl="1">
              <a:spcAft>
                <a:spcPts val="600"/>
              </a:spcAft>
            </a:pPr>
            <a:r>
              <a:rPr lang="en-US" sz="3800" dirty="0" smtClean="0"/>
              <a:t>Role of ScIP for each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581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4800" dirty="0" smtClean="0"/>
              <a:t>February 18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: Full Day of PD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10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February 18: Full Professional Learning/Development Day.  </a:t>
            </a:r>
          </a:p>
          <a:p>
            <a:pPr lvl="1"/>
            <a:r>
              <a:rPr lang="en-US" sz="2400" dirty="0"/>
              <a:t>Items on the agenda: </a:t>
            </a:r>
          </a:p>
          <a:p>
            <a:pPr lvl="2"/>
            <a:r>
              <a:rPr lang="en-US" dirty="0"/>
              <a:t>Creation of post-test for SGO</a:t>
            </a:r>
          </a:p>
          <a:p>
            <a:pPr lvl="2"/>
            <a:r>
              <a:rPr lang="en-US" dirty="0"/>
              <a:t>Marzano Student Scale work by building (teacher lead)	</a:t>
            </a:r>
          </a:p>
          <a:p>
            <a:pPr lvl="2"/>
            <a:r>
              <a:rPr lang="en-US" dirty="0"/>
              <a:t>SGP Q&amp;A</a:t>
            </a:r>
          </a:p>
          <a:p>
            <a:pPr lvl="2"/>
            <a:r>
              <a:rPr lang="en-US" dirty="0"/>
              <a:t>Reviewing &amp; Revising Common Assessments (End of Unit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Focus on Rigor, Alignment of Stages 1-2-3 (UbD), Transfer</a:t>
            </a:r>
          </a:p>
          <a:p>
            <a:pPr lvl="3"/>
            <a:r>
              <a:rPr lang="en-US" dirty="0" smtClean="0"/>
              <a:t>PARCC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4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4800" dirty="0" smtClean="0"/>
              <a:t>Roles of ScIP for each school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11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school is required to convene a </a:t>
            </a:r>
            <a:r>
              <a:rPr lang="en-US" b="1" dirty="0"/>
              <a:t>School Improvement Panel </a:t>
            </a:r>
            <a:r>
              <a:rPr lang="en-US" dirty="0"/>
              <a:t>(ScIP) that includes the principal, an assistant/vice principal, and at least one teacher.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group must ensure, oversee, and support </a:t>
            </a:r>
            <a:r>
              <a:rPr lang="en-US" b="1" dirty="0"/>
              <a:t>evaluation</a:t>
            </a:r>
            <a:r>
              <a:rPr lang="en-US" dirty="0"/>
              <a:t>, </a:t>
            </a:r>
            <a:r>
              <a:rPr lang="en-US" b="1" dirty="0"/>
              <a:t>professional development</a:t>
            </a:r>
            <a:r>
              <a:rPr lang="en-US" dirty="0"/>
              <a:t>, and </a:t>
            </a:r>
            <a:r>
              <a:rPr lang="en-US" b="1" dirty="0"/>
              <a:t>mentoring policies </a:t>
            </a:r>
            <a:r>
              <a:rPr lang="en-US" dirty="0"/>
              <a:t>within the school (see the AchieveNJ ScIP Overview).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should familiarize themselves with their ScIP and contact ScIP members with questions and feedback about school-level evaluation and support policies.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ctr"/>
            <a:r>
              <a:rPr lang="en-US" sz="4000" dirty="0" smtClean="0"/>
              <a:t>Final Summative Rating Performance Levels Ranges are Released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2</a:t>
            </a:fld>
            <a:endParaRPr kumimoji="0" lang="en-US"/>
          </a:p>
        </p:txBody>
      </p:sp>
      <p:pic>
        <p:nvPicPr>
          <p:cNvPr id="9" name="Picture 8" descr="Screen Shot 2013-12-03 at 12.4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4" y="1524000"/>
            <a:ext cx="8666986" cy="441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67199" y="2209800"/>
            <a:ext cx="1524001" cy="8382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1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/>
          <a:lstStyle/>
          <a:p>
            <a:pPr algn="ctr"/>
            <a:r>
              <a:rPr lang="en-US" sz="5000" dirty="0" smtClean="0"/>
              <a:t>Student Growth Percentile </a:t>
            </a:r>
            <a:r>
              <a:rPr lang="en-US" sz="5000" smtClean="0"/>
              <a:t>Scoring is </a:t>
            </a:r>
            <a:r>
              <a:rPr lang="en-US" sz="5000" dirty="0" smtClean="0"/>
              <a:t>Released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8" name="Picture 7" descr="Screen Shot 2013-12-03 at 12.3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01100" cy="441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4572000"/>
            <a:ext cx="1948543" cy="130433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2286000"/>
            <a:ext cx="1948543" cy="160913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10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590800" y="152400"/>
            <a:ext cx="3048000" cy="64770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7400" y="1066800"/>
            <a:ext cx="2895600" cy="21336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5959" y="1447800"/>
            <a:ext cx="1948543" cy="130433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762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70%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152400"/>
            <a:ext cx="34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*Updated Annual Evaluation*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6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752600"/>
            <a:ext cx="457200" cy="6096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05200" y="3581400"/>
            <a:ext cx="457200" cy="5334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1524000"/>
            <a:ext cx="457200" cy="6858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37338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524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0%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1524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0%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152400"/>
            <a:ext cx="914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1</a:t>
            </a:r>
            <a:r>
              <a:rPr lang="en-US" dirty="0" smtClean="0">
                <a:solidFill>
                  <a:schemeClr val="bg2"/>
                </a:solidFill>
              </a:rPr>
              <a:t>0%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5200" y="1600200"/>
            <a:ext cx="457200" cy="6858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34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Conjunctive Scoring vs. Average Scoring with Marzano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4582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6400" b="1" dirty="0"/>
              <a:t>Averaging vs. Conjunctive</a:t>
            </a:r>
            <a:endParaRPr lang="en-US" sz="6400" dirty="0"/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6400" b="1" dirty="0" smtClean="0"/>
              <a:t>Averaging</a:t>
            </a:r>
            <a:r>
              <a:rPr lang="en-US" sz="6400" dirty="0" smtClean="0"/>
              <a:t> </a:t>
            </a:r>
            <a:r>
              <a:rPr lang="en-US" sz="6400" dirty="0"/>
              <a:t>simply takes the set of scores and figured out what the average is. You get a number between the 0 and 4 if you are using the Marzano observation scale since the lowest number is 0 and the highest number is 4.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en-US" sz="6400" b="1" dirty="0" smtClean="0"/>
              <a:t>Conjunctive</a:t>
            </a:r>
            <a:r>
              <a:rPr lang="en-US" sz="6400" dirty="0" smtClean="0"/>
              <a:t> </a:t>
            </a:r>
            <a:r>
              <a:rPr lang="en-US" sz="6400" dirty="0"/>
              <a:t>scoring is done by setting up rules that determine the level of performance. The score frequencies are compared against a set of rules for each scoring level. If the scores match the rule, then that is the score provided – whatever single number is assigned for the rule. 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6000" dirty="0" smtClean="0"/>
              <a:t>Think </a:t>
            </a:r>
            <a:r>
              <a:rPr lang="en-US" sz="6000" dirty="0"/>
              <a:t>of it like sorting fruit. You have a box for oranges, a box for kumquats, a box </a:t>
            </a:r>
            <a:r>
              <a:rPr lang="en-US" sz="6000" dirty="0" smtClean="0"/>
              <a:t>for </a:t>
            </a:r>
            <a:r>
              <a:rPr lang="en-US" sz="6000" dirty="0"/>
              <a:t>cherries, and a box for </a:t>
            </a:r>
            <a:r>
              <a:rPr lang="en-US" sz="6000" dirty="0" smtClean="0"/>
              <a:t>apples</a:t>
            </a:r>
            <a:r>
              <a:rPr lang="en-US" sz="6000" dirty="0"/>
              <a:t>. Each fruit is examined and if it meets a certain set </a:t>
            </a:r>
            <a:r>
              <a:rPr lang="en-US" sz="6000" dirty="0" smtClean="0"/>
              <a:t>of </a:t>
            </a:r>
            <a:r>
              <a:rPr lang="en-US" sz="6000" dirty="0"/>
              <a:t>rules it is put in the appropriate container. Oranges </a:t>
            </a:r>
            <a:r>
              <a:rPr lang="en-US" sz="6000" dirty="0" smtClean="0"/>
              <a:t>should </a:t>
            </a:r>
            <a:r>
              <a:rPr lang="en-US" sz="6000" dirty="0"/>
              <a:t>be medium sized and </a:t>
            </a:r>
            <a:r>
              <a:rPr lang="en-US" sz="6000" dirty="0" smtClean="0"/>
              <a:t>orange</a:t>
            </a:r>
            <a:r>
              <a:rPr lang="en-US" sz="6000" dirty="0"/>
              <a:t>, kumquats should be small and orange, cherries should be small and red, and </a:t>
            </a:r>
            <a:r>
              <a:rPr lang="en-US" sz="6000" dirty="0" smtClean="0"/>
              <a:t>apples </a:t>
            </a:r>
            <a:r>
              <a:rPr lang="en-US" sz="6000" dirty="0"/>
              <a:t>should be medium sized and red. 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6000" dirty="0" smtClean="0"/>
              <a:t>There </a:t>
            </a:r>
            <a:r>
              <a:rPr lang="en-US" sz="6000" dirty="0"/>
              <a:t>is no in-between. The fruit is an orange, a tangerine, a cherry, or an apple. </a:t>
            </a:r>
            <a:r>
              <a:rPr lang="en-US" sz="6000" dirty="0" smtClean="0"/>
              <a:t>There </a:t>
            </a:r>
            <a:r>
              <a:rPr lang="en-US" sz="6000" dirty="0"/>
              <a:t>is not a half cherry/half </a:t>
            </a:r>
            <a:r>
              <a:rPr lang="en-US" sz="6000" dirty="0" smtClean="0"/>
              <a:t>kumquat </a:t>
            </a:r>
            <a:r>
              <a:rPr lang="en-US" sz="6000" dirty="0"/>
              <a:t>- it is either a cherry or a kumquat. You </a:t>
            </a:r>
            <a:r>
              <a:rPr lang="en-US" sz="6000" dirty="0" smtClean="0"/>
              <a:t>look </a:t>
            </a:r>
            <a:r>
              <a:rPr lang="en-US" sz="6000" dirty="0"/>
              <a:t>at the fruit; you reference the rules, and put the fruit in its </a:t>
            </a:r>
            <a:r>
              <a:rPr lang="en-US" sz="6000" dirty="0" smtClean="0"/>
              <a:t>appropriate place.</a:t>
            </a:r>
          </a:p>
          <a:p>
            <a:pPr lvl="1">
              <a:lnSpc>
                <a:spcPct val="120000"/>
              </a:lnSpc>
              <a:spcAft>
                <a:spcPts val="200"/>
              </a:spcAft>
            </a:pPr>
            <a:r>
              <a:rPr lang="en-US" sz="6000" dirty="0" smtClean="0"/>
              <a:t>The </a:t>
            </a:r>
            <a:r>
              <a:rPr lang="en-US" sz="6000" dirty="0"/>
              <a:t>same idea applies to conjunctive scoring. You either meet the rules for being </a:t>
            </a:r>
            <a:r>
              <a:rPr lang="en-US" sz="6000" dirty="0" smtClean="0"/>
              <a:t>“</a:t>
            </a:r>
            <a:r>
              <a:rPr lang="en-US" sz="6000" dirty="0"/>
              <a:t>Effective - </a:t>
            </a:r>
            <a:r>
              <a:rPr lang="en-US" sz="6000" dirty="0" smtClean="0"/>
              <a:t>	3</a:t>
            </a:r>
            <a:r>
              <a:rPr lang="en-US" sz="6000" dirty="0"/>
              <a:t>” or not. There is no </a:t>
            </a:r>
            <a:r>
              <a:rPr lang="en-US" sz="6000" dirty="0" smtClean="0"/>
              <a:t>halfway</a:t>
            </a:r>
            <a:r>
              <a:rPr lang="en-US" sz="6000" dirty="0"/>
              <a:t>. </a:t>
            </a:r>
          </a:p>
          <a:p>
            <a:endParaRPr lang="en-US" sz="48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6</a:t>
            </a:fld>
            <a:endParaRPr kumimoji="0" lang="en-US"/>
          </a:p>
        </p:txBody>
      </p:sp>
      <p:sp>
        <p:nvSpPr>
          <p:cNvPr id="5" name="Oval 4"/>
          <p:cNvSpPr/>
          <p:nvPr/>
        </p:nvSpPr>
        <p:spPr>
          <a:xfrm>
            <a:off x="457200" y="1600200"/>
            <a:ext cx="8153400" cy="1143000"/>
          </a:xfrm>
          <a:prstGeom prst="ellipse">
            <a:avLst/>
          </a:prstGeom>
          <a:noFill/>
          <a:ln w="28575" cap="flat" cmpd="sng" algn="ctr">
            <a:solidFill>
              <a:srgbClr val="D1282E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12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Observation #2 for 2013-14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648200"/>
          </a:xfrm>
          <a:noFill/>
        </p:spPr>
        <p:txBody>
          <a:bodyPr>
            <a:noAutofit/>
          </a:bodyPr>
          <a:lstStyle/>
          <a:p>
            <a:r>
              <a:rPr lang="en-US" sz="2200" dirty="0" smtClean="0"/>
              <a:t>Observations are </a:t>
            </a:r>
            <a:r>
              <a:rPr lang="en-US" sz="2200" u="sng" dirty="0" smtClean="0"/>
              <a:t>announced</a:t>
            </a:r>
            <a:r>
              <a:rPr lang="en-US" sz="2200" dirty="0" smtClean="0"/>
              <a:t> &amp; evaluator meets with teacher for pre-conference prior to observation</a:t>
            </a:r>
            <a:endParaRPr lang="en-US" sz="2200" dirty="0"/>
          </a:p>
          <a:p>
            <a:r>
              <a:rPr lang="en-US" sz="2200" dirty="0" smtClean="0"/>
              <a:t>Teacher completes </a:t>
            </a:r>
            <a:r>
              <a:rPr lang="en-US" sz="2200" u="sng" dirty="0" smtClean="0">
                <a:solidFill>
                  <a:srgbClr val="008000"/>
                </a:solidFill>
              </a:rPr>
              <a:t>pre-observation form in iObservation</a:t>
            </a:r>
            <a:r>
              <a:rPr lang="en-US" sz="2200" dirty="0">
                <a:solidFill>
                  <a:srgbClr val="008000"/>
                </a:solidFill>
              </a:rPr>
              <a:t> </a:t>
            </a:r>
            <a:r>
              <a:rPr lang="en-US" sz="2200" dirty="0" smtClean="0"/>
              <a:t>by identifying 3 to 5</a:t>
            </a:r>
            <a:r>
              <a:rPr lang="en-US" sz="2200" dirty="0"/>
              <a:t> </a:t>
            </a:r>
            <a:r>
              <a:rPr lang="en-US" sz="2200" dirty="0" smtClean="0"/>
              <a:t>elements from DQ 1 - 5 for the observer &amp; meets with evaluator</a:t>
            </a:r>
          </a:p>
          <a:p>
            <a:r>
              <a:rPr lang="en-US" sz="2200" dirty="0" smtClean="0"/>
              <a:t>Formal observation occurs (NT – 2 Long; T - 1 Long/1 Short)</a:t>
            </a:r>
          </a:p>
          <a:p>
            <a:r>
              <a:rPr lang="en-US" sz="2200" dirty="0" smtClean="0"/>
              <a:t>Evaluator send teacher the </a:t>
            </a:r>
            <a:r>
              <a:rPr lang="en-US" sz="2200" u="sng" dirty="0">
                <a:solidFill>
                  <a:srgbClr val="008000"/>
                </a:solidFill>
              </a:rPr>
              <a:t>r</a:t>
            </a:r>
            <a:r>
              <a:rPr lang="en-US" sz="2200" u="sng" dirty="0" smtClean="0">
                <a:solidFill>
                  <a:srgbClr val="008000"/>
                </a:solidFill>
              </a:rPr>
              <a:t>eflection form in </a:t>
            </a:r>
            <a:r>
              <a:rPr lang="en-US" sz="2200" u="sng" dirty="0" err="1" smtClean="0">
                <a:solidFill>
                  <a:srgbClr val="008000"/>
                </a:solidFill>
              </a:rPr>
              <a:t>iObservation</a:t>
            </a:r>
            <a:r>
              <a:rPr lang="en-US" sz="2200" dirty="0" smtClean="0">
                <a:solidFill>
                  <a:srgbClr val="008000"/>
                </a:solidFill>
              </a:rPr>
              <a:t> to complete </a:t>
            </a:r>
            <a:r>
              <a:rPr lang="en-US" sz="2200" dirty="0" smtClean="0"/>
              <a:t>&amp; shares observation with teacher</a:t>
            </a:r>
          </a:p>
          <a:p>
            <a:r>
              <a:rPr lang="en-US" sz="2200" dirty="0" smtClean="0"/>
              <a:t>Teacher meets with observer for instructional feedback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50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 to Success!</a:t>
            </a:r>
            <a:endParaRPr lang="en-US" dirty="0"/>
          </a:p>
        </p:txBody>
      </p:sp>
      <p:pic>
        <p:nvPicPr>
          <p:cNvPr id="6" name="Content Placeholder 5" descr="Screen Shot 2013-09-19 at 11.52.4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" b="1123"/>
          <a:stretch/>
        </p:blipFill>
        <p:spPr>
          <a:xfrm>
            <a:off x="571500" y="1376955"/>
            <a:ext cx="8001000" cy="51100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877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sz="4800" dirty="0" smtClean="0"/>
              <a:t>SGO Steps 1 – 5</a:t>
            </a:r>
            <a:endParaRPr lang="en-US" sz="4800" dirty="0"/>
          </a:p>
        </p:txBody>
      </p:sp>
      <p:pic>
        <p:nvPicPr>
          <p:cNvPr id="5" name="Content Placeholder 4" descr="Screen Shot 2013-09-17 at 8.39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44"/>
          <a:stretch>
            <a:fillRect/>
          </a:stretch>
        </p:blipFill>
        <p:spPr>
          <a:xfrm>
            <a:off x="609600" y="1524000"/>
            <a:ext cx="76200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606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RR DQ5_201202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Lucida Grande"/>
        <a:ea typeface="Osaka"/>
        <a:cs typeface=""/>
      </a:majorFont>
      <a:minorFont>
        <a:latin typeface="Lucida Grande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ヒラギノ角ゴ Pro W3" pitchFamily="16" charset="-128"/>
          </a:defRPr>
        </a:defPPr>
      </a:lstStyle>
    </a:lnDef>
  </a:objectDefaults>
  <a:extraClrSchemeLst>
    <a:extraClrScheme>
      <a:clrScheme name="Office Theme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BoardUpdate_August2011_Revised</Template>
  <TotalTime>39461</TotalTime>
  <Words>607</Words>
  <Application>Microsoft Macintosh PowerPoint</Application>
  <PresentationFormat>On-screen Show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1_Office Theme</vt:lpstr>
      <vt:lpstr>2_Office Theme</vt:lpstr>
      <vt:lpstr>3_Office Theme</vt:lpstr>
      <vt:lpstr>IRR DQ5_20120209</vt:lpstr>
      <vt:lpstr>4_Office Theme</vt:lpstr>
      <vt:lpstr>Travelogue</vt:lpstr>
      <vt:lpstr>DEAC Meeting: December 5, 2013 Post-Meeting Minutes</vt:lpstr>
      <vt:lpstr>Final Summative Rating Performance Levels Ranges are Released </vt:lpstr>
      <vt:lpstr>Student Growth Percentile Scoring is Released</vt:lpstr>
      <vt:lpstr>PowerPoint Presentation</vt:lpstr>
      <vt:lpstr>PowerPoint Presentation</vt:lpstr>
      <vt:lpstr>Conjunctive Scoring vs. Average Scoring with Marzano</vt:lpstr>
      <vt:lpstr>Observation #2 for 2013-14</vt:lpstr>
      <vt:lpstr>Road Map to Success!</vt:lpstr>
      <vt:lpstr>SGO Steps 1 – 5</vt:lpstr>
      <vt:lpstr>February 18th: Full Day of PD</vt:lpstr>
      <vt:lpstr>Roles of ScIP for each school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VERONA PUBLIC SCHOOLS  AUGUST 2011 BOARD UPDATE</dc:title>
  <dc:creator>Elizabeth Jewett</dc:creator>
  <cp:lastModifiedBy>Charlie Miller</cp:lastModifiedBy>
  <cp:revision>479</cp:revision>
  <cp:lastPrinted>2013-08-30T02:06:45Z</cp:lastPrinted>
  <dcterms:created xsi:type="dcterms:W3CDTF">2012-08-13T16:27:22Z</dcterms:created>
  <dcterms:modified xsi:type="dcterms:W3CDTF">2013-12-09T22:00:14Z</dcterms:modified>
</cp:coreProperties>
</file>